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758" r:id="rId2"/>
    <p:sldMasterId id="2147483771" r:id="rId3"/>
    <p:sldMasterId id="2147483784" r:id="rId4"/>
    <p:sldMasterId id="2147483797" r:id="rId5"/>
    <p:sldMasterId id="2147483810" r:id="rId6"/>
    <p:sldMasterId id="2147483823" r:id="rId7"/>
    <p:sldMasterId id="2147483836" r:id="rId8"/>
  </p:sldMasterIdLst>
  <p:notesMasterIdLst>
    <p:notesMasterId r:id="rId29"/>
  </p:notesMasterIdLst>
  <p:sldIdLst>
    <p:sldId id="265" r:id="rId9"/>
    <p:sldId id="266" r:id="rId10"/>
    <p:sldId id="287" r:id="rId11"/>
    <p:sldId id="300" r:id="rId12"/>
    <p:sldId id="283" r:id="rId13"/>
    <p:sldId id="301" r:id="rId14"/>
    <p:sldId id="294" r:id="rId15"/>
    <p:sldId id="292" r:id="rId16"/>
    <p:sldId id="298" r:id="rId17"/>
    <p:sldId id="296" r:id="rId18"/>
    <p:sldId id="297" r:id="rId19"/>
    <p:sldId id="295" r:id="rId20"/>
    <p:sldId id="299" r:id="rId21"/>
    <p:sldId id="267" r:id="rId22"/>
    <p:sldId id="284" r:id="rId23"/>
    <p:sldId id="285" r:id="rId24"/>
    <p:sldId id="286" r:id="rId25"/>
    <p:sldId id="288" r:id="rId26"/>
    <p:sldId id="290" r:id="rId27"/>
    <p:sldId id="289" r:id="rId28"/>
  </p:sldIdLst>
  <p:sldSz cx="9144000" cy="6858000" type="screen4x3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85A"/>
    <a:srgbClr val="5E9629"/>
    <a:srgbClr val="87C3E7"/>
    <a:srgbClr val="D68A27"/>
    <a:srgbClr val="FABB00"/>
    <a:srgbClr val="C10033"/>
    <a:srgbClr val="0065A3"/>
    <a:srgbClr val="8CB110"/>
    <a:srgbClr val="007749"/>
    <a:srgbClr val="807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83875" autoAdjust="0"/>
  </p:normalViewPr>
  <p:slideViewPr>
    <p:cSldViewPr>
      <p:cViewPr>
        <p:scale>
          <a:sx n="100" d="100"/>
          <a:sy n="100" d="100"/>
        </p:scale>
        <p:origin x="19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F1E9A0-E2DC-44A6-9059-74D10F5036F0}" type="datetimeFigureOut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9FB32-4667-4BE7-895E-412DC0DF6AC2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5251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51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304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0291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728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Training</a:t>
            </a:r>
            <a:r>
              <a:rPr lang="de-DE" baseline="0" dirty="0" smtClean="0"/>
              <a:t> des Netzwerks wurde </a:t>
            </a:r>
            <a:r>
              <a:rPr lang="de-DE" baseline="0" dirty="0" err="1" smtClean="0"/>
              <a:t>inital</a:t>
            </a:r>
            <a:r>
              <a:rPr lang="de-DE" baseline="0" dirty="0" smtClean="0"/>
              <a:t> mit einer </a:t>
            </a:r>
            <a:r>
              <a:rPr lang="de-DE" baseline="0" dirty="0" err="1" smtClean="0"/>
              <a:t>Lernrate</a:t>
            </a:r>
            <a:r>
              <a:rPr lang="de-DE" baseline="0" dirty="0" smtClean="0"/>
              <a:t> von 0.00001 gestartet und alle 2 </a:t>
            </a:r>
            <a:r>
              <a:rPr lang="de-DE" baseline="0" dirty="0" err="1" smtClean="0"/>
              <a:t>Mio</a:t>
            </a:r>
            <a:r>
              <a:rPr lang="de-DE" baseline="0" dirty="0" smtClean="0"/>
              <a:t> Iterationen abgesenkt. Dazu wurde ein Gamma von 0.1 verwendet.</a:t>
            </a:r>
          </a:p>
          <a:p>
            <a:r>
              <a:rPr lang="de-DE" baseline="0" dirty="0" smtClean="0"/>
              <a:t>Die Explorationsphase des Q-</a:t>
            </a:r>
            <a:r>
              <a:rPr lang="de-DE" baseline="0" dirty="0" err="1" smtClean="0"/>
              <a:t>Learnings</a:t>
            </a:r>
            <a:r>
              <a:rPr lang="de-DE" baseline="0" dirty="0" smtClean="0"/>
              <a:t> haben wir auf 2-4 </a:t>
            </a:r>
            <a:r>
              <a:rPr lang="de-DE" baseline="0" dirty="0" err="1" smtClean="0"/>
              <a:t>Mio</a:t>
            </a:r>
            <a:r>
              <a:rPr lang="de-DE" baseline="0" dirty="0" smtClean="0"/>
              <a:t> Iterationen eingestellt. Das Replay Memory beinhaltet die generierten Trainingsbeispiele und wurde mit 500k so eingestellt, dass möglichst viele Beispiele verwendet wurden, ohne den RAM zu überschreiten. Das Training lief mit </a:t>
            </a:r>
            <a:r>
              <a:rPr lang="de-DE" baseline="0" dirty="0" err="1" smtClean="0"/>
              <a:t>ca</a:t>
            </a:r>
            <a:r>
              <a:rPr lang="de-DE" baseline="0" dirty="0" smtClean="0"/>
              <a:t> 3-4 </a:t>
            </a:r>
            <a:r>
              <a:rPr lang="de-DE" baseline="0" dirty="0" err="1" smtClean="0"/>
              <a:t>Mio</a:t>
            </a:r>
            <a:r>
              <a:rPr lang="de-DE" baseline="0" dirty="0" smtClean="0"/>
              <a:t> Iterationen pro Tag.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507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7015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2439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992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5766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0313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7174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Falls gefragt wird: 4x4 Filter mit </a:t>
            </a:r>
            <a:r>
              <a:rPr lang="de-DE" dirty="0" err="1" smtClean="0"/>
              <a:t>Stride</a:t>
            </a:r>
            <a:r>
              <a:rPr lang="de-DE" smtClean="0"/>
              <a:t> 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77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2645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6268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0051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54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4215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8963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A9FB32-4667-4BE7-895E-412DC0DF6AC2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1833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66460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8949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50251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263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7771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96328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033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5797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7930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10875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92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98928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36237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60799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0174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07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659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48245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2564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93373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3181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2484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48007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2399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77839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46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3053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4349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306055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714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23631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1328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5616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96265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16327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1510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29578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7460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39969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04470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52721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4742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146310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65676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2382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757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94062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2045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4060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12040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90582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382718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94580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9789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34984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0936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3984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64784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249797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281297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843901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061270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90610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79958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83899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7315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72561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89960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483180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16074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37560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14348" y="2571744"/>
            <a:ext cx="7072362" cy="928694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14348" y="3571876"/>
            <a:ext cx="7058052" cy="2066924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5E7B-59ED-4475-A473-CB1859063A9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Rechteck 6"/>
          <p:cNvSpPr/>
          <p:nvPr userDrawn="1"/>
        </p:nvSpPr>
        <p:spPr>
          <a:xfrm>
            <a:off x="3275856" y="4509120"/>
            <a:ext cx="1440160" cy="432048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feld 7"/>
          <p:cNvSpPr txBox="1"/>
          <p:nvPr userDrawn="1"/>
        </p:nvSpPr>
        <p:spPr>
          <a:xfrm rot="16200000">
            <a:off x="7422433" y="3239107"/>
            <a:ext cx="280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807F84"/>
                </a:solidFill>
                <a:latin typeface="+mj-lt"/>
              </a:rPr>
              <a:t>FZI FORSCHUNGSZENTRUM</a:t>
            </a:r>
            <a:endParaRPr lang="de-DE" sz="1400" dirty="0">
              <a:solidFill>
                <a:srgbClr val="807F84"/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 userDrawn="1"/>
        </p:nvSpPr>
        <p:spPr>
          <a:xfrm rot="16200000">
            <a:off x="8340569" y="2521972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+mj-lt"/>
              </a:rPr>
              <a:t>INFORMATIK</a:t>
            </a:r>
            <a:endParaRPr lang="de-DE" sz="1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13246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buClr>
                <a:srgbClr val="007749"/>
              </a:buClr>
              <a:buFont typeface="Wingdings" pitchFamily="2" charset="2"/>
              <a:buChar char="§"/>
              <a:defRPr/>
            </a:lvl3pPr>
            <a:lvl4pPr>
              <a:buClr>
                <a:srgbClr val="007749"/>
              </a:buClr>
              <a:buFont typeface="Arial" pitchFamily="34" charset="0"/>
              <a:buChar char="•"/>
              <a:defRPr/>
            </a:lvl4pPr>
            <a:lvl5pPr marL="2058988" indent="-230188">
              <a:buClr>
                <a:srgbClr val="007749"/>
              </a:buClr>
              <a:buFont typeface="Symbol" pitchFamily="18" charset="2"/>
              <a:buChar char="-"/>
              <a:defRPr sz="1400"/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65A66-9AF9-4195-858F-46CBC80495A5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33483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latin typeface="+mn-lt"/>
              </a:defRPr>
            </a:lvl1pPr>
          </a:lstStyle>
          <a:p>
            <a:fld id="{7E6C0DC6-79EA-43C0-9D50-48AEE9B530C7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6717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CDCD2-90CC-476E-B21A-F0456B9562CC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919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3343-A862-4CB9-9377-94D8720BCA6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687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0E37B-286C-4651-B426-36CC5263A4E0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222155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0D2C85-3045-4412-A981-2B045C5F61A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561528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4497412" cy="585311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90F-DE8D-45FE-9285-59670935DA0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916559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34FB-8347-444B-A57F-65E4D678D1EE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07737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63848-5AAC-4D0C-88E0-64BF7D816E28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11255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371624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549DD-35A4-4F01-AD4A-38969A1EEB2D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5740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1167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7749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749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7749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749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7749"/>
        </a:buClr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7749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8CB1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491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8CB11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8CB11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CB11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8CB11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8CB110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8CB11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0065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727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0065A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65A3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65A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65A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0065A3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0065A3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C1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125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C10033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C10033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C1003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C10033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C10033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C10033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FA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149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FABB00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FABB0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FABB00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FABB00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D68A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89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D68A27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D68A27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D68A2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D68A2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D68A27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D68A27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87C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2655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87C3E7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87C3E7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7C3E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87C3E7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87C3E7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87C3E7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200px-Fzi_logo.svg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71079" y="128062"/>
            <a:ext cx="490029" cy="820800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528" y="214290"/>
            <a:ext cx="7704856" cy="917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</a:t>
            </a:r>
            <a:br>
              <a:rPr lang="de-DE" dirty="0" smtClean="0"/>
            </a:br>
            <a:r>
              <a:rPr lang="de-DE" dirty="0" smtClean="0"/>
              <a:t>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528" y="1285860"/>
            <a:ext cx="8186766" cy="5072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333068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2F9A9C0-28EF-4E49-B8FE-2F8AD0B8D7AB}" type="datetime1">
              <a:rPr lang="de-DE" smtClean="0"/>
              <a:pPr/>
              <a:t>12.09.2016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2947694" y="6500834"/>
            <a:ext cx="2895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376694" y="6500834"/>
            <a:ext cx="2133600" cy="2206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807F84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F6C2005-42B3-470D-9F19-B948B1B31A0D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 rot="16200000">
            <a:off x="6115608" y="3829608"/>
            <a:ext cx="5805264" cy="251520"/>
          </a:xfrm>
          <a:prstGeom prst="rect">
            <a:avLst/>
          </a:prstGeom>
          <a:solidFill>
            <a:srgbClr val="585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413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  <p:sldLayoutId id="2147483847" r:id="rId11"/>
    <p:sldLayoutId id="2147483848" r:id="rId12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rgbClr val="58585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58585A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58585A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58585A"/>
        </a:buClr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58585A"/>
        </a:buClr>
        <a:buFont typeface="Symbol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58585A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683568" y="3436410"/>
            <a:ext cx="7962108" cy="9286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Praktikum</a:t>
            </a:r>
            <a:r>
              <a:rPr lang="en-US" dirty="0"/>
              <a:t>: </a:t>
            </a:r>
            <a:r>
              <a:rPr lang="en-US" dirty="0" err="1"/>
              <a:t>Maschinelles</a:t>
            </a:r>
            <a:r>
              <a:rPr lang="en-US" dirty="0"/>
              <a:t> </a:t>
            </a:r>
            <a:r>
              <a:rPr lang="en-US" dirty="0" err="1"/>
              <a:t>Lernen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Fahrzeugsteuerung</a:t>
            </a:r>
            <a:r>
              <a:rPr lang="en-US" dirty="0" smtClean="0"/>
              <a:t> </a:t>
            </a:r>
            <a:r>
              <a:rPr lang="de-DE" dirty="0" smtClean="0"/>
              <a:t>mittels</a:t>
            </a:r>
            <a:r>
              <a:rPr lang="en-US" dirty="0" smtClean="0"/>
              <a:t> Deep </a:t>
            </a:r>
            <a:r>
              <a:rPr lang="en-US" dirty="0"/>
              <a:t>Q-Learning</a:t>
            </a:r>
            <a:br>
              <a:rPr lang="en-US" dirty="0"/>
            </a:br>
            <a:endParaRPr lang="en-US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683568" y="4365104"/>
            <a:ext cx="7058052" cy="1296144"/>
          </a:xfrm>
        </p:spPr>
        <p:txBody>
          <a:bodyPr>
            <a:normAutofit/>
          </a:bodyPr>
          <a:lstStyle/>
          <a:p>
            <a:pPr lvl="0" hangingPunct="0">
              <a:spcBef>
                <a:spcPts val="0"/>
              </a:spcBef>
            </a:pPr>
            <a:endParaRPr lang="de-DE" sz="1600" dirty="0" smtClean="0">
              <a:latin typeface="Arial" pitchFamily="34"/>
              <a:ea typeface="Andale Sans UI" pitchFamily="2"/>
              <a:cs typeface="Tahoma" pitchFamily="2"/>
            </a:endParaRPr>
          </a:p>
          <a:p>
            <a:pPr lvl="0" hangingPunct="0">
              <a:spcBef>
                <a:spcPts val="0"/>
              </a:spcBef>
            </a:pPr>
            <a:r>
              <a:rPr lang="de-DE" sz="1600" dirty="0" smtClean="0">
                <a:latin typeface="Arial" pitchFamily="34"/>
                <a:ea typeface="Andale Sans UI" pitchFamily="2"/>
                <a:cs typeface="Tahoma" pitchFamily="2"/>
              </a:rPr>
              <a:t>André </a:t>
            </a:r>
            <a:r>
              <a:rPr lang="de-DE" sz="1600" dirty="0">
                <a:latin typeface="Arial" pitchFamily="34"/>
                <a:ea typeface="Andale Sans UI" pitchFamily="2"/>
                <a:cs typeface="Tahoma" pitchFamily="2"/>
              </a:rPr>
              <a:t>Bauer, Fabian Dürr,</a:t>
            </a:r>
          </a:p>
          <a:p>
            <a:pPr lvl="0" hangingPunct="0">
              <a:spcBef>
                <a:spcPts val="0"/>
              </a:spcBef>
            </a:pPr>
            <a:r>
              <a:rPr lang="de-DE" sz="1600" dirty="0">
                <a:latin typeface="Arial" pitchFamily="34"/>
                <a:ea typeface="Andale Sans UI" pitchFamily="2"/>
                <a:cs typeface="Tahoma" pitchFamily="2"/>
              </a:rPr>
              <a:t>Jonathan Härtl, </a:t>
            </a:r>
            <a:r>
              <a:rPr lang="de-DE" sz="1600" dirty="0" err="1">
                <a:latin typeface="Arial" pitchFamily="34"/>
                <a:ea typeface="Andale Sans UI" pitchFamily="2"/>
                <a:cs typeface="Tahoma" pitchFamily="2"/>
              </a:rPr>
              <a:t>Xiaoli</a:t>
            </a:r>
            <a:r>
              <a:rPr lang="de-DE" sz="1600" dirty="0">
                <a:latin typeface="Arial" pitchFamily="34"/>
                <a:ea typeface="Andale Sans UI" pitchFamily="2"/>
                <a:cs typeface="Tahoma" pitchFamily="2"/>
              </a:rPr>
              <a:t> Ma, Kun </a:t>
            </a:r>
            <a:r>
              <a:rPr lang="de-DE" sz="1600" dirty="0" smtClean="0">
                <a:latin typeface="Arial" pitchFamily="34"/>
                <a:ea typeface="Andale Sans UI" pitchFamily="2"/>
                <a:cs typeface="Tahoma" pitchFamily="2"/>
              </a:rPr>
              <a:t>Nie</a:t>
            </a:r>
            <a:endParaRPr lang="en-US" sz="1600" dirty="0" smtClean="0"/>
          </a:p>
          <a:p>
            <a:r>
              <a:rPr lang="en-US" sz="1600" dirty="0" smtClean="0"/>
              <a:t>13. Sept 2016</a:t>
            </a:r>
            <a:endParaRPr lang="en-US" sz="16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/>
            <a:alphaModFix/>
          </a:blip>
          <a:srcRect r="10101"/>
          <a:stretch/>
        </p:blipFill>
        <p:spPr>
          <a:xfrm>
            <a:off x="2483768" y="4197984"/>
            <a:ext cx="6408712" cy="268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94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043608" y="15891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Distanzbewertung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120812" y="3295557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+</a:t>
            </a:r>
            <a:endParaRPr lang="de-DE" sz="4800" dirty="0"/>
          </a:p>
        </p:txBody>
      </p:sp>
      <p:sp>
        <p:nvSpPr>
          <p:cNvPr id="12" name="Textfeld 11"/>
          <p:cNvSpPr txBox="1"/>
          <p:nvPr/>
        </p:nvSpPr>
        <p:spPr>
          <a:xfrm>
            <a:off x="5580112" y="158919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Aktionsbewertung</a:t>
            </a:r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50" y="2192324"/>
            <a:ext cx="1998106" cy="140207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057" y="2255489"/>
            <a:ext cx="2009175" cy="131601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r="14591"/>
          <a:stretch/>
        </p:blipFill>
        <p:spPr>
          <a:xfrm>
            <a:off x="169928" y="2333551"/>
            <a:ext cx="3950577" cy="2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3" name="Straigh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6228" y="1340768"/>
            <a:ext cx="8320815" cy="468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6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043608" y="15891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Distanzbewertung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120812" y="3295557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+</a:t>
            </a:r>
            <a:endParaRPr lang="de-DE" sz="4800" dirty="0"/>
          </a:p>
        </p:txBody>
      </p:sp>
      <p:sp>
        <p:nvSpPr>
          <p:cNvPr id="12" name="Textfeld 11"/>
          <p:cNvSpPr txBox="1"/>
          <p:nvPr/>
        </p:nvSpPr>
        <p:spPr>
          <a:xfrm>
            <a:off x="5580112" y="158919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Aktionsbewertung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009843"/>
            <a:ext cx="2022808" cy="136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50" y="2192324"/>
            <a:ext cx="1998106" cy="140207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1057" y="2255489"/>
            <a:ext cx="2009175" cy="131601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r="14591"/>
          <a:stretch/>
        </p:blipFill>
        <p:spPr>
          <a:xfrm>
            <a:off x="169928" y="2333551"/>
            <a:ext cx="3950577" cy="2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6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" name="smoot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118" y="1412776"/>
            <a:ext cx="8184398" cy="460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3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Trainingsparameter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Neuronales Netz</a:t>
            </a:r>
          </a:p>
          <a:p>
            <a:pPr lvl="1"/>
            <a:r>
              <a:rPr lang="de-DE" dirty="0" smtClean="0"/>
              <a:t>Initiale </a:t>
            </a:r>
            <a:r>
              <a:rPr lang="de-DE" dirty="0" err="1" smtClean="0"/>
              <a:t>Lernrate</a:t>
            </a:r>
            <a:r>
              <a:rPr lang="de-DE" dirty="0" smtClean="0"/>
              <a:t>: 10</a:t>
            </a:r>
            <a:r>
              <a:rPr lang="de-DE" baseline="50000" dirty="0" smtClean="0"/>
              <a:t>-5</a:t>
            </a:r>
          </a:p>
          <a:p>
            <a:pPr lvl="1"/>
            <a:r>
              <a:rPr lang="de-DE" dirty="0" smtClean="0"/>
              <a:t>Feste Schrittweite 2 Mio. Iterationen</a:t>
            </a:r>
          </a:p>
          <a:p>
            <a:pPr lvl="1"/>
            <a:r>
              <a:rPr lang="de-DE" dirty="0" smtClean="0"/>
              <a:t>Gamma: 0.1</a:t>
            </a:r>
          </a:p>
          <a:p>
            <a:r>
              <a:rPr lang="de-DE" dirty="0" smtClean="0"/>
              <a:t>Q-Learning </a:t>
            </a:r>
          </a:p>
          <a:p>
            <a:pPr lvl="1"/>
            <a:r>
              <a:rPr lang="de-DE" dirty="0" smtClean="0"/>
              <a:t>Exploration: 2-4 Mio. Iterationen</a:t>
            </a:r>
          </a:p>
          <a:p>
            <a:pPr lvl="1"/>
            <a:r>
              <a:rPr lang="de-DE" dirty="0" smtClean="0"/>
              <a:t>Replay Memory: 500k</a:t>
            </a:r>
          </a:p>
          <a:p>
            <a:r>
              <a:rPr lang="de-DE" dirty="0"/>
              <a:t>Trainingsvolumen</a:t>
            </a:r>
          </a:p>
          <a:p>
            <a:pPr lvl="1"/>
            <a:r>
              <a:rPr lang="de-DE" dirty="0"/>
              <a:t>3-4 </a:t>
            </a:r>
            <a:r>
              <a:rPr lang="de-DE" dirty="0" smtClean="0"/>
              <a:t>Mio. </a:t>
            </a:r>
            <a:r>
              <a:rPr lang="de-DE" dirty="0"/>
              <a:t>Iterationen pro Tag</a:t>
            </a:r>
          </a:p>
          <a:p>
            <a:pPr marL="457200" lvl="1" indent="0">
              <a:buNone/>
            </a:pP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3183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Ergebnisse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video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5577" y="1340768"/>
            <a:ext cx="8330879" cy="46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5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Ergebnisse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t="6853"/>
          <a:stretch/>
        </p:blipFill>
        <p:spPr>
          <a:xfrm>
            <a:off x="415603" y="1700807"/>
            <a:ext cx="3868365" cy="318436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032073" y="483639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Iteration</a:t>
            </a:r>
            <a:endParaRPr lang="de-DE" sz="1200" dirty="0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36524" y="3026052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Loss</a:t>
            </a:r>
            <a:endParaRPr lang="de-DE" sz="1400" dirty="0"/>
          </a:p>
        </p:txBody>
      </p:sp>
      <p:sp>
        <p:nvSpPr>
          <p:cNvPr id="11" name="Textfeld 10"/>
          <p:cNvSpPr txBox="1"/>
          <p:nvPr/>
        </p:nvSpPr>
        <p:spPr>
          <a:xfrm>
            <a:off x="6398240" y="4836396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Iteration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 rot="16200000">
            <a:off x="4093565" y="302605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Reward</a:t>
            </a:r>
            <a:endParaRPr lang="de-DE" sz="14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1" t="6853" b="5015"/>
          <a:stretch/>
        </p:blipFill>
        <p:spPr>
          <a:xfrm>
            <a:off x="4643307" y="1700808"/>
            <a:ext cx="4249173" cy="30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9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Fazit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Erfolgreiches Training in Simulation</a:t>
            </a:r>
          </a:p>
          <a:p>
            <a:pPr marL="0" lvl="0" indent="0">
              <a:buNone/>
            </a:pPr>
            <a:endParaRPr lang="de-DE" dirty="0" smtClean="0"/>
          </a:p>
          <a:p>
            <a:pPr lvl="0"/>
            <a:r>
              <a:rPr lang="zxx-none" dirty="0" smtClean="0"/>
              <a:t>Feintuning </a:t>
            </a:r>
            <a:r>
              <a:rPr lang="zxx-none" dirty="0"/>
              <a:t>der Rewardfunktion </a:t>
            </a:r>
            <a:r>
              <a:rPr lang="zxx-none" dirty="0" smtClean="0"/>
              <a:t>zeitintensiv</a:t>
            </a:r>
            <a:endParaRPr lang="de-DE" dirty="0" smtClean="0"/>
          </a:p>
          <a:p>
            <a:pPr marL="0" lvl="0" indent="0">
              <a:buNone/>
            </a:pPr>
            <a:endParaRPr lang="zxx-none" dirty="0"/>
          </a:p>
          <a:p>
            <a:pPr lvl="0"/>
            <a:r>
              <a:rPr lang="zxx-none" dirty="0"/>
              <a:t>Schwer auf reale Anwendungen übertragbar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Picture 27" descr="Cocar_front_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872" y="3811372"/>
            <a:ext cx="3369568" cy="224637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 flipH="1">
            <a:off x="611560" y="4477327"/>
            <a:ext cx="2377948" cy="1183921"/>
          </a:xfrm>
          <a:prstGeom prst="rect">
            <a:avLst/>
          </a:prstGeom>
          <a:noFill/>
          <a:ln>
            <a:noFill/>
          </a:ln>
          <a:scene3d>
            <a:camera prst="orthographicFront"/>
            <a:lightRig rig="threePt" dir="t"/>
          </a:scene3d>
          <a:sp3d z="-6350"/>
        </p:spPr>
      </p:pic>
      <p:sp>
        <p:nvSpPr>
          <p:cNvPr id="11" name="Pfeil nach rechts 10"/>
          <p:cNvSpPr/>
          <p:nvPr/>
        </p:nvSpPr>
        <p:spPr>
          <a:xfrm>
            <a:off x="3779912" y="4869160"/>
            <a:ext cx="1008112" cy="360040"/>
          </a:xfrm>
          <a:prstGeom prst="rightArrow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 smtClean="0"/>
          </a:p>
        </p:txBody>
      </p:sp>
      <p:sp>
        <p:nvSpPr>
          <p:cNvPr id="12" name="Textfeld 11"/>
          <p:cNvSpPr txBox="1"/>
          <p:nvPr/>
        </p:nvSpPr>
        <p:spPr>
          <a:xfrm>
            <a:off x="3995936" y="4233282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smtClean="0"/>
              <a:t>?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32645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Hindernisse</a:t>
            </a:r>
            <a:endParaRPr lang="zxx-non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34128" y="2132856"/>
            <a:ext cx="6190200" cy="2588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170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Ausblick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Lenkwinkeldeltas als Aktionen</a:t>
            </a:r>
            <a:endParaRPr lang="zxx-none" dirty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12160" y="2965159"/>
            <a:ext cx="1944056" cy="96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ihandform 7"/>
          <p:cNvSpPr/>
          <p:nvPr/>
        </p:nvSpPr>
        <p:spPr>
          <a:xfrm>
            <a:off x="1093838" y="2965159"/>
            <a:ext cx="1535900" cy="103990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DQN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59040" y="4099225"/>
            <a:ext cx="1044028" cy="782723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</p:pic>
      <p:cxnSp>
        <p:nvCxnSpPr>
          <p:cNvPr id="18" name="Curved Connector 32"/>
          <p:cNvCxnSpPr/>
          <p:nvPr/>
        </p:nvCxnSpPr>
        <p:spPr>
          <a:xfrm rot="10800000" flipV="1">
            <a:off x="2942036" y="3867641"/>
            <a:ext cx="2757826" cy="109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2"/>
          <p:cNvCxnSpPr/>
          <p:nvPr/>
        </p:nvCxnSpPr>
        <p:spPr>
          <a:xfrm>
            <a:off x="2947694" y="3030170"/>
            <a:ext cx="281857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9" descr="Bildschirmfoto 2016-07-24 um 13.24.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41" y="2365222"/>
            <a:ext cx="807311" cy="563973"/>
          </a:xfrm>
          <a:prstGeom prst="rect">
            <a:avLst/>
          </a:prstGeom>
        </p:spPr>
      </p:pic>
      <p:sp>
        <p:nvSpPr>
          <p:cNvPr id="21" name="Freihandform 20"/>
          <p:cNvSpPr/>
          <p:nvPr/>
        </p:nvSpPr>
        <p:spPr>
          <a:xfrm>
            <a:off x="3664875" y="1894407"/>
            <a:ext cx="490651" cy="4683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00" h="1600">
                <a:moveTo>
                  <a:pt x="1600" y="0"/>
                </a:moveTo>
                <a:cubicBezTo>
                  <a:pt x="200" y="0"/>
                  <a:pt x="0" y="1600"/>
                  <a:pt x="0" y="1600"/>
                </a:cubicBez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2" name="Freihandform 21"/>
          <p:cNvSpPr/>
          <p:nvPr/>
        </p:nvSpPr>
        <p:spPr>
          <a:xfrm>
            <a:off x="3880875" y="1971279"/>
            <a:ext cx="306542" cy="1754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600">
                <a:moveTo>
                  <a:pt x="1000" y="0"/>
                </a:moveTo>
                <a:cubicBezTo>
                  <a:pt x="400" y="0"/>
                  <a:pt x="0" y="600"/>
                  <a:pt x="0" y="600"/>
                </a:cubicBez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3" name="Freihandform 22"/>
          <p:cNvSpPr/>
          <p:nvPr/>
        </p:nvSpPr>
        <p:spPr>
          <a:xfrm>
            <a:off x="4384875" y="1894407"/>
            <a:ext cx="490651" cy="468304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00" h="1600">
                <a:moveTo>
                  <a:pt x="0" y="0"/>
                </a:moveTo>
                <a:cubicBezTo>
                  <a:pt x="1400" y="0"/>
                  <a:pt x="1600" y="1600"/>
                  <a:pt x="1600" y="1600"/>
                </a:cubicBez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24" name="Freihandform 23"/>
          <p:cNvSpPr/>
          <p:nvPr/>
        </p:nvSpPr>
        <p:spPr>
          <a:xfrm>
            <a:off x="4384875" y="1971279"/>
            <a:ext cx="306542" cy="175431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0" h="600">
                <a:moveTo>
                  <a:pt x="0" y="0"/>
                </a:moveTo>
                <a:cubicBezTo>
                  <a:pt x="600" y="0"/>
                  <a:pt x="1000" y="600"/>
                  <a:pt x="1000" y="600"/>
                </a:cubicBezTo>
              </a:path>
            </a:pathLst>
          </a:cu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8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923488" y="2121262"/>
            <a:ext cx="725317" cy="7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605673" y="4124749"/>
            <a:ext cx="725317" cy="73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feld 26"/>
          <p:cNvSpPr txBox="1"/>
          <p:nvPr/>
        </p:nvSpPr>
        <p:spPr>
          <a:xfrm>
            <a:off x="3824428" y="5211270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Aktueller Lenkwinkel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600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Idee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12160" y="2965159"/>
            <a:ext cx="1944056" cy="96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ihandform 7"/>
          <p:cNvSpPr/>
          <p:nvPr/>
        </p:nvSpPr>
        <p:spPr>
          <a:xfrm>
            <a:off x="1093838" y="2965159"/>
            <a:ext cx="1535900" cy="103990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DQN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98518" y="4223022"/>
            <a:ext cx="1044028" cy="782723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18838906">
            <a:off x="2770326" y="2027531"/>
            <a:ext cx="541104" cy="54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20087713">
            <a:off x="3427966" y="2025274"/>
            <a:ext cx="541105" cy="54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2700000">
            <a:off x="5357302" y="2036045"/>
            <a:ext cx="541104" cy="54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1500000">
            <a:off x="4743247" y="2031483"/>
            <a:ext cx="541105" cy="54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086856" y="2029473"/>
            <a:ext cx="541105" cy="54587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feld 12"/>
          <p:cNvSpPr txBox="1"/>
          <p:nvPr/>
        </p:nvSpPr>
        <p:spPr>
          <a:xfrm>
            <a:off x="3861322" y="5087042"/>
            <a:ext cx="7184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48px</a:t>
            </a:r>
          </a:p>
        </p:txBody>
      </p:sp>
      <p:sp>
        <p:nvSpPr>
          <p:cNvPr id="18" name="Textfeld 13"/>
          <p:cNvSpPr txBox="1"/>
          <p:nvPr/>
        </p:nvSpPr>
        <p:spPr>
          <a:xfrm>
            <a:off x="4788024" y="4436215"/>
            <a:ext cx="68451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 smtClean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27px</a:t>
            </a:r>
            <a:endParaRPr lang="de-DE" sz="1800" b="0" i="0" u="none" strike="noStrike" kern="1200" dirty="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19" name="Textfeld 14"/>
          <p:cNvSpPr txBox="1"/>
          <p:nvPr/>
        </p:nvSpPr>
        <p:spPr>
          <a:xfrm>
            <a:off x="3798907" y="3277088"/>
            <a:ext cx="1193174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~200 Hz</a:t>
            </a:r>
          </a:p>
        </p:txBody>
      </p:sp>
      <p:cxnSp>
        <p:nvCxnSpPr>
          <p:cNvPr id="20" name="Curved Connector 32"/>
          <p:cNvCxnSpPr/>
          <p:nvPr/>
        </p:nvCxnSpPr>
        <p:spPr>
          <a:xfrm rot="10800000" flipV="1">
            <a:off x="2942036" y="3867641"/>
            <a:ext cx="2757826" cy="1096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32"/>
          <p:cNvCxnSpPr/>
          <p:nvPr/>
        </p:nvCxnSpPr>
        <p:spPr>
          <a:xfrm>
            <a:off x="2947694" y="3030170"/>
            <a:ext cx="281857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9" descr="Bildschirmfoto 2016-07-24 um 13.24.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65222"/>
            <a:ext cx="807311" cy="563973"/>
          </a:xfrm>
          <a:prstGeom prst="rect">
            <a:avLst/>
          </a:prstGeom>
        </p:spPr>
      </p:pic>
      <p:sp>
        <p:nvSpPr>
          <p:cNvPr id="3" name="Pfeil nach unten 2"/>
          <p:cNvSpPr/>
          <p:nvPr/>
        </p:nvSpPr>
        <p:spPr>
          <a:xfrm>
            <a:off x="4857420" y="1498000"/>
            <a:ext cx="312758" cy="449051"/>
          </a:xfrm>
          <a:prstGeom prst="downArrow">
            <a:avLst/>
          </a:prstGeom>
          <a:solidFill>
            <a:srgbClr val="0077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749120" y="472514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smtClean="0"/>
              <a:t>Fragen?</a:t>
            </a:r>
            <a:endParaRPr lang="de-DE" sz="28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70" y="476672"/>
            <a:ext cx="5278668" cy="387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Neuronales</a:t>
            </a:r>
            <a:r>
              <a:rPr lang="en-US" dirty="0" smtClean="0"/>
              <a:t> </a:t>
            </a:r>
            <a:r>
              <a:rPr lang="en-US" dirty="0" err="1" smtClean="0"/>
              <a:t>Netz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2797029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2941045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3085200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3229200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/>
          <p:cNvSpPr/>
          <p:nvPr/>
        </p:nvSpPr>
        <p:spPr>
          <a:xfrm rot="5400000">
            <a:off x="6516216" y="2994765"/>
            <a:ext cx="115212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5 Neuronen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 rot="5400000">
            <a:off x="5168836" y="3035454"/>
            <a:ext cx="2880321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solidFill>
                  <a:schemeClr val="tx1"/>
                </a:solidFill>
              </a:rPr>
              <a:t>256 Neuronen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32" name="Gerade Verbindung mit Pfeil 31"/>
          <p:cNvCxnSpPr/>
          <p:nvPr/>
        </p:nvCxnSpPr>
        <p:spPr>
          <a:xfrm>
            <a:off x="5749357" y="310207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3960000" y="3102286"/>
            <a:ext cx="3919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87473" y="2710925"/>
            <a:ext cx="1044028" cy="782723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</p:pic>
      <p:sp>
        <p:nvSpPr>
          <p:cNvPr id="40" name="Textfeld 12"/>
          <p:cNvSpPr txBox="1"/>
          <p:nvPr/>
        </p:nvSpPr>
        <p:spPr>
          <a:xfrm>
            <a:off x="1150277" y="3574945"/>
            <a:ext cx="718420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48px</a:t>
            </a:r>
          </a:p>
        </p:txBody>
      </p:sp>
      <p:sp>
        <p:nvSpPr>
          <p:cNvPr id="41" name="Textfeld 13"/>
          <p:cNvSpPr txBox="1"/>
          <p:nvPr/>
        </p:nvSpPr>
        <p:spPr>
          <a:xfrm>
            <a:off x="205336" y="2924118"/>
            <a:ext cx="684511" cy="356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compatLnSpc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 smtClean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27px</a:t>
            </a:r>
            <a:endParaRPr lang="de-DE" sz="1800" b="0" i="0" u="none" strike="noStrike" kern="1200" dirty="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cxnSp>
        <p:nvCxnSpPr>
          <p:cNvPr id="42" name="Gerade Verbindung mit Pfeil 41"/>
          <p:cNvCxnSpPr/>
          <p:nvPr/>
        </p:nvCxnSpPr>
        <p:spPr>
          <a:xfrm>
            <a:off x="2270709" y="3100416"/>
            <a:ext cx="39191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7405437" y="3102076"/>
            <a:ext cx="4320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unde Klammer links/rechts 44"/>
          <p:cNvSpPr/>
          <p:nvPr/>
        </p:nvSpPr>
        <p:spPr>
          <a:xfrm>
            <a:off x="8028384" y="2387380"/>
            <a:ext cx="452820" cy="1471893"/>
          </a:xfrm>
          <a:prstGeom prst="bracketPair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6" name="Textfeld 45"/>
          <p:cNvSpPr txBox="1"/>
          <p:nvPr/>
        </p:nvSpPr>
        <p:spPr>
          <a:xfrm>
            <a:off x="8040127" y="2387380"/>
            <a:ext cx="564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Q</a:t>
            </a:r>
            <a:r>
              <a:rPr lang="de-DE" baseline="-25000" dirty="0" smtClean="0"/>
              <a:t>1</a:t>
            </a:r>
          </a:p>
          <a:p>
            <a:r>
              <a:rPr lang="de-DE" dirty="0" smtClean="0"/>
              <a:t>Q</a:t>
            </a:r>
            <a:r>
              <a:rPr lang="de-DE" baseline="-25000" dirty="0" smtClean="0"/>
              <a:t>2</a:t>
            </a:r>
          </a:p>
          <a:p>
            <a:r>
              <a:rPr lang="de-DE" dirty="0" smtClean="0"/>
              <a:t>Q</a:t>
            </a:r>
            <a:r>
              <a:rPr lang="de-DE" baseline="-25000" dirty="0" smtClean="0"/>
              <a:t>3</a:t>
            </a:r>
          </a:p>
          <a:p>
            <a:r>
              <a:rPr lang="de-DE" dirty="0" smtClean="0"/>
              <a:t>Q</a:t>
            </a:r>
            <a:r>
              <a:rPr lang="de-DE" baseline="-25000" dirty="0" smtClean="0"/>
              <a:t>4</a:t>
            </a:r>
          </a:p>
          <a:p>
            <a:r>
              <a:rPr lang="de-DE" dirty="0" smtClean="0"/>
              <a:t>Q</a:t>
            </a:r>
            <a:r>
              <a:rPr lang="de-DE" baseline="-25000" dirty="0" smtClean="0"/>
              <a:t>5</a:t>
            </a:r>
            <a:endParaRPr lang="de-DE" baseline="-25000" dirty="0"/>
          </a:p>
        </p:txBody>
      </p:sp>
      <p:sp>
        <p:nvSpPr>
          <p:cNvPr id="47" name="Rechteck 46"/>
          <p:cNvSpPr/>
          <p:nvPr/>
        </p:nvSpPr>
        <p:spPr>
          <a:xfrm>
            <a:off x="4475739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4619755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4763910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4907910" y="1739308"/>
            <a:ext cx="702980" cy="2880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Geschweifte Klammer links 50"/>
          <p:cNvSpPr/>
          <p:nvPr/>
        </p:nvSpPr>
        <p:spPr>
          <a:xfrm rot="16200000">
            <a:off x="4026176" y="3623603"/>
            <a:ext cx="258352" cy="2623082"/>
          </a:xfrm>
          <a:prstGeom prst="leftBrace">
            <a:avLst>
              <a:gd name="adj1" fmla="val 5127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Textfeld 51"/>
          <p:cNvSpPr txBox="1"/>
          <p:nvPr/>
        </p:nvSpPr>
        <p:spPr>
          <a:xfrm>
            <a:off x="2987824" y="5219908"/>
            <a:ext cx="2568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Convolutional</a:t>
            </a:r>
            <a:r>
              <a:rPr lang="de-DE" dirty="0" smtClean="0"/>
              <a:t> Layer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4586386" y="1214388"/>
            <a:ext cx="116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32 Filter</a:t>
            </a:r>
          </a:p>
        </p:txBody>
      </p:sp>
      <p:sp>
        <p:nvSpPr>
          <p:cNvPr id="29" name="Textfeld 28"/>
          <p:cNvSpPr txBox="1"/>
          <p:nvPr/>
        </p:nvSpPr>
        <p:spPr>
          <a:xfrm>
            <a:off x="2861375" y="1218242"/>
            <a:ext cx="1162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16 Filter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64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Kommunikation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588384" y="2965159"/>
            <a:ext cx="1944056" cy="9678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reihandform 7"/>
          <p:cNvSpPr/>
          <p:nvPr/>
        </p:nvSpPr>
        <p:spPr>
          <a:xfrm>
            <a:off x="482036" y="2965159"/>
            <a:ext cx="1535900" cy="103990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DQN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60020" y="5157192"/>
            <a:ext cx="1044028" cy="782723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1500000">
            <a:off x="5669599" y="1956677"/>
            <a:ext cx="541105" cy="54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9" descr="Bildschirmfoto 2016-07-24 um 13.24.12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30" y="2268767"/>
            <a:ext cx="807311" cy="563973"/>
          </a:xfrm>
          <a:prstGeom prst="rect">
            <a:avLst/>
          </a:prstGeom>
        </p:spPr>
      </p:pic>
      <p:sp>
        <p:nvSpPr>
          <p:cNvPr id="21" name="Freihandform 20"/>
          <p:cNvSpPr/>
          <p:nvPr/>
        </p:nvSpPr>
        <p:spPr>
          <a:xfrm>
            <a:off x="3707904" y="2960575"/>
            <a:ext cx="1535900" cy="1039905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800" b="0" i="0" u="none" strike="noStrike" kern="1200" dirty="0" err="1" smtClean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Gazebo</a:t>
            </a:r>
            <a:r>
              <a:rPr lang="de-DE" sz="1800" b="0" i="0" u="none" strike="noStrike" kern="1200" dirty="0" smtClean="0">
                <a:ln>
                  <a:noFill/>
                </a:ln>
                <a:latin typeface="Arial" pitchFamily="18"/>
                <a:ea typeface="Andale Sans UI" pitchFamily="2"/>
                <a:cs typeface="Tahoma" pitchFamily="2"/>
              </a:rPr>
              <a:t> 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dirty="0" smtClean="0">
                <a:latin typeface="Arial" pitchFamily="18"/>
                <a:ea typeface="Andale Sans UI" pitchFamily="2"/>
                <a:cs typeface="Tahoma" pitchFamily="2"/>
              </a:rPr>
              <a:t>Wrapper</a:t>
            </a:r>
            <a:endParaRPr lang="de-DE" sz="1800" b="0" i="0" u="none" strike="noStrike" kern="1200" dirty="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>
            <a:off x="5528263" y="3099600"/>
            <a:ext cx="864096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2411760" y="3101201"/>
            <a:ext cx="864096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feld 36"/>
          <p:cNvSpPr txBox="1"/>
          <p:nvPr/>
        </p:nvSpPr>
        <p:spPr>
          <a:xfrm>
            <a:off x="5364088" y="2579970"/>
            <a:ext cx="1434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Lenkwinkel</a:t>
            </a:r>
            <a:endParaRPr lang="de-DE" sz="1600" dirty="0"/>
          </a:p>
        </p:txBody>
      </p:sp>
      <p:cxnSp>
        <p:nvCxnSpPr>
          <p:cNvPr id="38" name="Gerade Verbindung mit Pfeil 37"/>
          <p:cNvCxnSpPr/>
          <p:nvPr/>
        </p:nvCxnSpPr>
        <p:spPr>
          <a:xfrm>
            <a:off x="5508104" y="3789040"/>
            <a:ext cx="864096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2339752" y="3789040"/>
            <a:ext cx="936104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2418813" y="3933056"/>
            <a:ext cx="969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 smtClean="0"/>
              <a:t>Reward</a:t>
            </a:r>
            <a:endParaRPr lang="de-DE" sz="1600" dirty="0"/>
          </a:p>
        </p:txBody>
      </p:sp>
      <p:sp>
        <p:nvSpPr>
          <p:cNvPr id="41" name="Textfeld 40"/>
          <p:cNvSpPr txBox="1"/>
          <p:nvPr/>
        </p:nvSpPr>
        <p:spPr>
          <a:xfrm>
            <a:off x="5277339" y="3933056"/>
            <a:ext cx="1365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Position</a:t>
            </a:r>
          </a:p>
          <a:p>
            <a:pPr algn="ctr"/>
            <a:r>
              <a:rPr lang="de-DE" sz="1600" dirty="0" smtClean="0"/>
              <a:t>Orientierung</a:t>
            </a:r>
            <a:endParaRPr lang="de-DE" sz="1600" dirty="0"/>
          </a:p>
        </p:txBody>
      </p:sp>
      <p:sp>
        <p:nvSpPr>
          <p:cNvPr id="42" name="Textfeld 41"/>
          <p:cNvSpPr txBox="1"/>
          <p:nvPr/>
        </p:nvSpPr>
        <p:spPr>
          <a:xfrm>
            <a:off x="2195736" y="2586390"/>
            <a:ext cx="145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smtClean="0"/>
              <a:t>Aktionsindex</a:t>
            </a:r>
            <a:endParaRPr lang="de-DE" sz="1600" dirty="0"/>
          </a:p>
        </p:txBody>
      </p:sp>
      <p:sp>
        <p:nvSpPr>
          <p:cNvPr id="50" name="Bogen 49"/>
          <p:cNvSpPr/>
          <p:nvPr/>
        </p:nvSpPr>
        <p:spPr>
          <a:xfrm rot="10800000">
            <a:off x="611561" y="999957"/>
            <a:ext cx="7434082" cy="3941210"/>
          </a:xfrm>
          <a:prstGeom prst="arc">
            <a:avLst>
              <a:gd name="adj1" fmla="val 12033445"/>
              <a:gd name="adj2" fmla="val 20259420"/>
            </a:avLst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7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3819430" y="2204864"/>
            <a:ext cx="115212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dirty="0" smtClean="0"/>
              <a:t>?</a:t>
            </a:r>
            <a:endParaRPr lang="de-DE" sz="13800" dirty="0"/>
          </a:p>
        </p:txBody>
      </p:sp>
    </p:spTree>
    <p:extLst>
      <p:ext uri="{BB962C8B-B14F-4D97-AF65-F5344CB8AC3E}">
        <p14:creationId xmlns:p14="http://schemas.microsoft.com/office/powerpoint/2010/main" val="108313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379831" y="11318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Distanzbewertung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r="14591"/>
          <a:stretch/>
        </p:blipFill>
        <p:spPr>
          <a:xfrm>
            <a:off x="1439652" y="1910430"/>
            <a:ext cx="5472608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5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distance (2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528" y="1340768"/>
            <a:ext cx="8276343" cy="465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043608" y="158919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Distanzbewertung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4120812" y="3295557"/>
            <a:ext cx="543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 smtClean="0"/>
              <a:t>+</a:t>
            </a:r>
            <a:endParaRPr lang="de-DE" sz="4800" dirty="0"/>
          </a:p>
        </p:txBody>
      </p:sp>
      <p:sp>
        <p:nvSpPr>
          <p:cNvPr id="12" name="Textfeld 11"/>
          <p:cNvSpPr txBox="1"/>
          <p:nvPr/>
        </p:nvSpPr>
        <p:spPr>
          <a:xfrm>
            <a:off x="5580112" y="1589197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Aktionsbewertung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57" y="2255489"/>
            <a:ext cx="2009175" cy="131601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3" r="14591"/>
          <a:stretch/>
        </p:blipFill>
        <p:spPr>
          <a:xfrm>
            <a:off x="170235" y="2333551"/>
            <a:ext cx="3950577" cy="275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7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Rewardfunktion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13.09.2016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© FZI Forschungszentrum Informatik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C2005-42B3-470D-9F19-B948B1B31A0D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0" name="dumb_ac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046" y="1268760"/>
            <a:ext cx="8336483" cy="46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0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ZI-Folienmaster_07-2010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AL u. smartHome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utomotive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mobileIT/mobileBusiness u. smartMobility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ervice Robotics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smartAutomation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smartEnergy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House of Living Labs">
  <a:themeElements>
    <a:clrScheme name="FZI2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7749"/>
      </a:accent1>
      <a:accent2>
        <a:srgbClr val="C20831"/>
      </a:accent2>
      <a:accent3>
        <a:srgbClr val="0064A3"/>
      </a:accent3>
      <a:accent4>
        <a:srgbClr val="E8AD00"/>
      </a:accent4>
      <a:accent5>
        <a:srgbClr val="00869A"/>
      </a:accent5>
      <a:accent6>
        <a:srgbClr val="8BB31D"/>
      </a:accent6>
      <a:hlink>
        <a:srgbClr val="0000FF"/>
      </a:hlink>
      <a:folHlink>
        <a:srgbClr val="8B1F61"/>
      </a:folHlink>
    </a:clrScheme>
    <a:fontScheme name="Benutzerdefiniert 1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74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FZI-Folienmaster_07-2010</Template>
  <TotalTime>0</TotalTime>
  <Words>362</Words>
  <Application>Microsoft Office PowerPoint</Application>
  <PresentationFormat>Bildschirmpräsentation (4:3)</PresentationFormat>
  <Paragraphs>161</Paragraphs>
  <Slides>20</Slides>
  <Notes>19</Notes>
  <HiddenSlides>0</HiddenSlides>
  <MMClips>5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8</vt:i4>
      </vt:variant>
      <vt:variant>
        <vt:lpstr>Folientitel</vt:lpstr>
      </vt:variant>
      <vt:variant>
        <vt:i4>20</vt:i4>
      </vt:variant>
    </vt:vector>
  </HeadingPairs>
  <TitlesOfParts>
    <vt:vector size="35" baseType="lpstr">
      <vt:lpstr>Andale Sans UI</vt:lpstr>
      <vt:lpstr>Arial</vt:lpstr>
      <vt:lpstr>Arial Narrow</vt:lpstr>
      <vt:lpstr>Calibri</vt:lpstr>
      <vt:lpstr>Symbol</vt:lpstr>
      <vt:lpstr>Tahoma</vt:lpstr>
      <vt:lpstr>Wingdings</vt:lpstr>
      <vt:lpstr>FZI-Folienmaster_07-2010</vt:lpstr>
      <vt:lpstr>AAL u. smartHome</vt:lpstr>
      <vt:lpstr>Automotive</vt:lpstr>
      <vt:lpstr>mobileIT/mobileBusiness u. smartMobility</vt:lpstr>
      <vt:lpstr>Service Robotics</vt:lpstr>
      <vt:lpstr>smartAutomation</vt:lpstr>
      <vt:lpstr>smartEnergy</vt:lpstr>
      <vt:lpstr>House of Living Labs</vt:lpstr>
      <vt:lpstr>Praktikum: Maschinelles Lernen  Fahrzeugsteuerung mittels Deep Q-Learning </vt:lpstr>
      <vt:lpstr>Grundlegende Idee</vt:lpstr>
      <vt:lpstr>Neuronales Netz</vt:lpstr>
      <vt:lpstr>Kommunikation</vt:lpstr>
      <vt:lpstr>Rewardfunktion</vt:lpstr>
      <vt:lpstr>Rewardfunktion</vt:lpstr>
      <vt:lpstr>Rewardfunktion</vt:lpstr>
      <vt:lpstr>Rewardfunktion</vt:lpstr>
      <vt:lpstr>Rewardfunktion</vt:lpstr>
      <vt:lpstr>Rewardfunktion</vt:lpstr>
      <vt:lpstr>Rewardfunktion</vt:lpstr>
      <vt:lpstr>Rewardfunktion</vt:lpstr>
      <vt:lpstr>Rewardfunktion</vt:lpstr>
      <vt:lpstr>Trainingsparameter</vt:lpstr>
      <vt:lpstr>Ergebnisse</vt:lpstr>
      <vt:lpstr>Ergebnisse</vt:lpstr>
      <vt:lpstr>Fazit</vt:lpstr>
      <vt:lpstr>Ausblick</vt:lpstr>
      <vt:lpstr>Ausblick</vt:lpstr>
      <vt:lpstr>PowerPoint-Präsentation</vt:lpstr>
    </vt:vector>
  </TitlesOfParts>
  <Company>FZI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Forschungsplan 2011</dc:title>
  <dc:creator>Johanna Barsch</dc:creator>
  <cp:lastModifiedBy>André Bauer</cp:lastModifiedBy>
  <cp:revision>541</cp:revision>
  <dcterms:created xsi:type="dcterms:W3CDTF">2010-11-08T14:25:54Z</dcterms:created>
  <dcterms:modified xsi:type="dcterms:W3CDTF">2016-09-12T18:16:44Z</dcterms:modified>
</cp:coreProperties>
</file>